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861" r:id="rId2"/>
    <p:sldId id="1311" r:id="rId3"/>
    <p:sldId id="1322" r:id="rId4"/>
    <p:sldId id="1318" r:id="rId5"/>
    <p:sldId id="1323" r:id="rId6"/>
    <p:sldId id="1324" r:id="rId7"/>
    <p:sldId id="1314"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40FF"/>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58" autoAdjust="0"/>
    <p:restoredTop sz="88764" autoAdjust="0"/>
  </p:normalViewPr>
  <p:slideViewPr>
    <p:cSldViewPr>
      <p:cViewPr varScale="1">
        <p:scale>
          <a:sx n="231" d="100"/>
          <a:sy n="231" d="100"/>
        </p:scale>
        <p:origin x="352"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5/4/23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557016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82885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55973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615784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966017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4030311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5:12-26</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132285"/>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12 </a:t>
            </a:r>
            <a:r>
              <a:rPr lang="en-AU" sz="2400" dirty="0">
                <a:solidFill>
                  <a:srgbClr val="FFFFFF"/>
                </a:solidFill>
                <a:effectLst/>
                <a:latin typeface="Times New Roman" panose="02020603050405020304" pitchFamily="18" charset="0"/>
                <a:ea typeface="Times New Roman" panose="02020603050405020304" pitchFamily="18" charset="0"/>
              </a:rPr>
              <a:t>While he was in one of the cities, there came a man full of leprosy.  And when he saw Jesus, he fell on his face and begged him, “Lord, if you will, you can make me clean.”  </a:t>
            </a:r>
            <a:r>
              <a:rPr lang="en-AU" sz="2400" b="1" baseline="30000" dirty="0">
                <a:solidFill>
                  <a:srgbClr val="FFFFFF"/>
                </a:solidFill>
                <a:effectLst/>
                <a:latin typeface="Times New Roman" panose="02020603050405020304" pitchFamily="18" charset="0"/>
                <a:ea typeface="Times New Roman" panose="02020603050405020304" pitchFamily="18" charset="0"/>
              </a:rPr>
              <a:t>13 </a:t>
            </a:r>
            <a:r>
              <a:rPr lang="en-AU" sz="2400" dirty="0">
                <a:solidFill>
                  <a:srgbClr val="FFFFFF"/>
                </a:solidFill>
                <a:effectLst/>
                <a:latin typeface="Times New Roman" panose="02020603050405020304" pitchFamily="18" charset="0"/>
                <a:ea typeface="Times New Roman" panose="02020603050405020304" pitchFamily="18" charset="0"/>
              </a:rPr>
              <a:t>And Jesus stretched out his hand and touched him, saying, “I will;  be clean.”  And immediately the leprosy left him.  </a:t>
            </a:r>
            <a:r>
              <a:rPr lang="en-AU" sz="2400" b="1" baseline="30000" dirty="0">
                <a:solidFill>
                  <a:srgbClr val="FFFFFF"/>
                </a:solidFill>
                <a:effectLst/>
                <a:latin typeface="Times New Roman" panose="02020603050405020304" pitchFamily="18" charset="0"/>
                <a:ea typeface="Times New Roman" panose="02020603050405020304" pitchFamily="18" charset="0"/>
              </a:rPr>
              <a:t>14 </a:t>
            </a:r>
            <a:r>
              <a:rPr lang="en-AU" sz="2400" dirty="0">
                <a:solidFill>
                  <a:srgbClr val="FFFFFF"/>
                </a:solidFill>
                <a:effectLst/>
                <a:latin typeface="Times New Roman" panose="02020603050405020304" pitchFamily="18" charset="0"/>
                <a:ea typeface="Times New Roman" panose="02020603050405020304" pitchFamily="18" charset="0"/>
              </a:rPr>
              <a:t>And he charged him to tell no one, but “go and show yourself to the priest, and make an offering for your cleansing, as Moses commanded, for a proof to them.”  </a:t>
            </a:r>
            <a:r>
              <a:rPr lang="en-AU" sz="2400" b="1" baseline="30000" dirty="0">
                <a:solidFill>
                  <a:srgbClr val="FFFFFF"/>
                </a:solidFill>
                <a:effectLst/>
                <a:latin typeface="Times New Roman" panose="02020603050405020304" pitchFamily="18" charset="0"/>
                <a:ea typeface="Times New Roman" panose="02020603050405020304" pitchFamily="18" charset="0"/>
              </a:rPr>
              <a:t>15 </a:t>
            </a:r>
            <a:r>
              <a:rPr lang="en-AU" sz="2400" dirty="0">
                <a:solidFill>
                  <a:srgbClr val="FFFFFF"/>
                </a:solidFill>
                <a:effectLst/>
                <a:latin typeface="Times New Roman" panose="02020603050405020304" pitchFamily="18" charset="0"/>
                <a:ea typeface="Times New Roman" panose="02020603050405020304" pitchFamily="18" charset="0"/>
              </a:rPr>
              <a:t>But now even more the report about him went abroad, and great crowds gathered to hear him and to be healed of their infirmities.  </a:t>
            </a:r>
            <a:r>
              <a:rPr lang="en-AU" sz="2400" b="1" baseline="30000" dirty="0">
                <a:solidFill>
                  <a:srgbClr val="FFFFFF"/>
                </a:solidFill>
                <a:effectLst/>
                <a:latin typeface="Times New Roman" panose="02020603050405020304" pitchFamily="18" charset="0"/>
                <a:ea typeface="Times New Roman" panose="02020603050405020304" pitchFamily="18" charset="0"/>
              </a:rPr>
              <a:t>16 </a:t>
            </a:r>
            <a:r>
              <a:rPr lang="en-AU" sz="2400" dirty="0">
                <a:solidFill>
                  <a:srgbClr val="FFFFFF"/>
                </a:solidFill>
                <a:effectLst/>
                <a:latin typeface="Times New Roman" panose="02020603050405020304" pitchFamily="18" charset="0"/>
                <a:ea typeface="Times New Roman" panose="02020603050405020304" pitchFamily="18" charset="0"/>
              </a:rPr>
              <a:t>But he would withdraw to desolate places and pray.</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6906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538550"/>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17 </a:t>
            </a:r>
            <a:r>
              <a:rPr lang="en-AU" sz="2400" dirty="0">
                <a:solidFill>
                  <a:srgbClr val="FFFFFF"/>
                </a:solidFill>
                <a:effectLst/>
                <a:latin typeface="Times New Roman" panose="02020603050405020304" pitchFamily="18" charset="0"/>
                <a:ea typeface="Times New Roman" panose="02020603050405020304" pitchFamily="18" charset="0"/>
              </a:rPr>
              <a:t>On one of those days, as he was teaching, Pharisees and teachers of the law were sitting there, who had come from every village of Galilee and Judea and from Jerusalem.  And the power of the Lord was with him to heal.  </a:t>
            </a:r>
            <a:r>
              <a:rPr lang="en-AU" sz="2400" b="1" baseline="30000" dirty="0">
                <a:solidFill>
                  <a:srgbClr val="FFFFFF"/>
                </a:solidFill>
                <a:effectLst/>
                <a:latin typeface="Times New Roman" panose="02020603050405020304" pitchFamily="18" charset="0"/>
                <a:ea typeface="Times New Roman" panose="02020603050405020304" pitchFamily="18" charset="0"/>
              </a:rPr>
              <a:t>18 </a:t>
            </a:r>
            <a:r>
              <a:rPr lang="en-AU" sz="2400" dirty="0">
                <a:solidFill>
                  <a:srgbClr val="FFFFFF"/>
                </a:solidFill>
                <a:effectLst/>
                <a:latin typeface="Times New Roman" panose="02020603050405020304" pitchFamily="18" charset="0"/>
                <a:ea typeface="Times New Roman" panose="02020603050405020304" pitchFamily="18" charset="0"/>
              </a:rPr>
              <a:t>And behold, some men were bringing on a bed a man who was paralysed, and they were seeking to bring him in and lay him before Jesus, </a:t>
            </a:r>
            <a:r>
              <a:rPr lang="en-AU" sz="2400" b="1" baseline="30000" dirty="0">
                <a:solidFill>
                  <a:srgbClr val="FFFFFF"/>
                </a:solidFill>
                <a:effectLst/>
                <a:latin typeface="Times New Roman" panose="02020603050405020304" pitchFamily="18" charset="0"/>
                <a:ea typeface="Times New Roman" panose="02020603050405020304" pitchFamily="18" charset="0"/>
              </a:rPr>
              <a:t>19 </a:t>
            </a:r>
            <a:r>
              <a:rPr lang="en-AU" sz="2400" dirty="0">
                <a:solidFill>
                  <a:srgbClr val="FFFFFF"/>
                </a:solidFill>
                <a:effectLst/>
                <a:latin typeface="Times New Roman" panose="02020603050405020304" pitchFamily="18" charset="0"/>
                <a:ea typeface="Times New Roman" panose="02020603050405020304" pitchFamily="18" charset="0"/>
              </a:rPr>
              <a:t>but finding no way to bring him in, because of the crowd, they went up on the roof and let him down with his bed through the tiles into the midst before Jesus.  </a:t>
            </a:r>
            <a:r>
              <a:rPr lang="en-AU" sz="2400" b="1" baseline="30000" dirty="0">
                <a:solidFill>
                  <a:srgbClr val="FFFFFF"/>
                </a:solidFill>
                <a:effectLst/>
                <a:latin typeface="Times New Roman" panose="02020603050405020304" pitchFamily="18" charset="0"/>
                <a:ea typeface="Times New Roman" panose="02020603050405020304" pitchFamily="18" charset="0"/>
              </a:rPr>
              <a:t>20 </a:t>
            </a:r>
            <a:r>
              <a:rPr lang="en-AU" sz="2400" dirty="0">
                <a:solidFill>
                  <a:srgbClr val="FFFFFF"/>
                </a:solidFill>
                <a:effectLst/>
                <a:latin typeface="Times New Roman" panose="02020603050405020304" pitchFamily="18" charset="0"/>
                <a:ea typeface="Times New Roman" panose="02020603050405020304" pitchFamily="18" charset="0"/>
              </a:rPr>
              <a:t>And when he saw their faith, he said, “Man, your sins are forgiven you.”  </a:t>
            </a:r>
            <a:r>
              <a:rPr lang="en-AU" sz="2400" b="1" baseline="30000" dirty="0">
                <a:solidFill>
                  <a:srgbClr val="FFFFFF"/>
                </a:solidFill>
                <a:effectLst/>
                <a:latin typeface="Times New Roman" panose="02020603050405020304" pitchFamily="18" charset="0"/>
                <a:ea typeface="Times New Roman" panose="02020603050405020304" pitchFamily="18" charset="0"/>
              </a:rPr>
              <a:t>21 </a:t>
            </a:r>
            <a:r>
              <a:rPr lang="en-AU" sz="2400" dirty="0">
                <a:solidFill>
                  <a:srgbClr val="FFFFFF"/>
                </a:solidFill>
                <a:effectLst/>
                <a:latin typeface="Times New Roman" panose="02020603050405020304" pitchFamily="18" charset="0"/>
                <a:ea typeface="Times New Roman" panose="02020603050405020304" pitchFamily="18" charset="0"/>
              </a:rPr>
              <a:t>And the scribes and the Pharisees began to question, saying, “Who is this who speaks blasphemies?  Who can forgive sins but God alone?”</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896318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726469"/>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dirty="0">
                <a:solidFill>
                  <a:srgbClr val="FFFFFF"/>
                </a:solidFill>
                <a:effectLst/>
                <a:latin typeface="Times New Roman" panose="02020603050405020304" pitchFamily="18" charset="0"/>
                <a:ea typeface="Times New Roman" panose="02020603050405020304" pitchFamily="18" charset="0"/>
              </a:rPr>
              <a:t> </a:t>
            </a:r>
            <a:r>
              <a:rPr lang="en-AU" sz="2400" b="1" baseline="30000" dirty="0">
                <a:solidFill>
                  <a:srgbClr val="FFFFFF"/>
                </a:solidFill>
                <a:effectLst/>
                <a:latin typeface="Times New Roman" panose="02020603050405020304" pitchFamily="18" charset="0"/>
                <a:ea typeface="Times New Roman" panose="02020603050405020304" pitchFamily="18" charset="0"/>
              </a:rPr>
              <a:t>22 </a:t>
            </a:r>
            <a:r>
              <a:rPr lang="en-AU" sz="2400" dirty="0">
                <a:solidFill>
                  <a:srgbClr val="FFFFFF"/>
                </a:solidFill>
                <a:effectLst/>
                <a:latin typeface="Times New Roman" panose="02020603050405020304" pitchFamily="18" charset="0"/>
                <a:ea typeface="Times New Roman" panose="02020603050405020304" pitchFamily="18" charset="0"/>
              </a:rPr>
              <a:t>When Jesus perceived their thoughts, he answered them, “Why do you question in your hearts?  </a:t>
            </a:r>
            <a:r>
              <a:rPr lang="en-AU" sz="2400" b="1" baseline="30000" dirty="0">
                <a:solidFill>
                  <a:srgbClr val="FFFFFF"/>
                </a:solidFill>
                <a:effectLst/>
                <a:latin typeface="Times New Roman" panose="02020603050405020304" pitchFamily="18" charset="0"/>
                <a:ea typeface="Times New Roman" panose="02020603050405020304" pitchFamily="18" charset="0"/>
              </a:rPr>
              <a:t>23 </a:t>
            </a:r>
            <a:r>
              <a:rPr lang="en-AU" sz="2400" dirty="0">
                <a:solidFill>
                  <a:srgbClr val="FFFFFF"/>
                </a:solidFill>
                <a:effectLst/>
                <a:latin typeface="Times New Roman" panose="02020603050405020304" pitchFamily="18" charset="0"/>
                <a:ea typeface="Times New Roman" panose="02020603050405020304" pitchFamily="18" charset="0"/>
              </a:rPr>
              <a:t>Which is easier, to say, ‘Your sins are forgiven you,’ or to say, ‘Rise and walk’?  </a:t>
            </a:r>
            <a:r>
              <a:rPr lang="en-AU" sz="2400" b="1" baseline="30000" dirty="0">
                <a:solidFill>
                  <a:srgbClr val="FFFFFF"/>
                </a:solidFill>
                <a:effectLst/>
                <a:latin typeface="Times New Roman" panose="02020603050405020304" pitchFamily="18" charset="0"/>
                <a:ea typeface="Times New Roman" panose="02020603050405020304" pitchFamily="18" charset="0"/>
              </a:rPr>
              <a:t>24 </a:t>
            </a:r>
            <a:r>
              <a:rPr lang="en-AU" sz="2400" dirty="0">
                <a:solidFill>
                  <a:srgbClr val="FFFFFF"/>
                </a:solidFill>
                <a:effectLst/>
                <a:latin typeface="Times New Roman" panose="02020603050405020304" pitchFamily="18" charset="0"/>
                <a:ea typeface="Times New Roman" panose="02020603050405020304" pitchFamily="18" charset="0"/>
              </a:rPr>
              <a:t>But that you may know that the Son of Man has authority on earth to forgive sins”—he said to the man who was paralysed—“I say to you, rise, pick up your bed and go home.”  </a:t>
            </a:r>
            <a:r>
              <a:rPr lang="en-AU" sz="2400" b="1" baseline="30000" dirty="0">
                <a:solidFill>
                  <a:srgbClr val="FFFFFF"/>
                </a:solidFill>
                <a:effectLst/>
                <a:latin typeface="Times New Roman" panose="02020603050405020304" pitchFamily="18" charset="0"/>
                <a:ea typeface="Times New Roman" panose="02020603050405020304" pitchFamily="18" charset="0"/>
              </a:rPr>
              <a:t>25 </a:t>
            </a:r>
            <a:r>
              <a:rPr lang="en-AU" sz="2400" dirty="0">
                <a:solidFill>
                  <a:srgbClr val="FFFFFF"/>
                </a:solidFill>
                <a:effectLst/>
                <a:latin typeface="Times New Roman" panose="02020603050405020304" pitchFamily="18" charset="0"/>
                <a:ea typeface="Times New Roman" panose="02020603050405020304" pitchFamily="18" charset="0"/>
              </a:rPr>
              <a:t>And immediately he rose up before them and picked up what he had been lying on and went home, glorifying God.  </a:t>
            </a:r>
            <a:r>
              <a:rPr lang="en-AU" sz="2400" b="1" baseline="30000" dirty="0">
                <a:solidFill>
                  <a:srgbClr val="FFFFFF"/>
                </a:solidFill>
                <a:effectLst/>
                <a:latin typeface="Times New Roman" panose="02020603050405020304" pitchFamily="18" charset="0"/>
                <a:ea typeface="Times New Roman" panose="02020603050405020304" pitchFamily="18" charset="0"/>
              </a:rPr>
              <a:t>26 </a:t>
            </a:r>
            <a:r>
              <a:rPr lang="en-AU" sz="2400" dirty="0">
                <a:solidFill>
                  <a:srgbClr val="FFFFFF"/>
                </a:solidFill>
                <a:effectLst/>
                <a:latin typeface="Times New Roman" panose="02020603050405020304" pitchFamily="18" charset="0"/>
                <a:ea typeface="Times New Roman" panose="02020603050405020304" pitchFamily="18" charset="0"/>
              </a:rPr>
              <a:t>And amazement seized them all, and they glorified God and were filled with awe, saying, “We have seen extraordinary things today.”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56131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1086868" y="3688476"/>
            <a:ext cx="6581367" cy="639342"/>
          </a:xfrm>
          <a:prstGeom prst="rect">
            <a:avLst/>
          </a:prstGeom>
          <a:solidFill>
            <a:schemeClr val="bg1"/>
          </a:solidFill>
          <a:ln w="9525">
            <a:noFill/>
            <a:miter lim="800000"/>
            <a:headEnd/>
            <a:tailEnd/>
          </a:ln>
        </p:spPr>
        <p:txBody>
          <a:bodyPr wrap="square">
            <a:prstTxWarp prst="textNoShape">
              <a:avLst/>
            </a:prstTxWarp>
            <a:spAutoFit/>
          </a:bodyPr>
          <a:lstStyle/>
          <a:p>
            <a:pPr marL="0" marR="0">
              <a:lnSpc>
                <a:spcPct val="115000"/>
              </a:lnSpc>
              <a:spcBef>
                <a:spcPts val="0"/>
              </a:spcBef>
              <a:spcAft>
                <a:spcPts val="1000"/>
              </a:spcAft>
            </a:pPr>
            <a:r>
              <a:rPr lang="en-US" sz="1600" b="1" baseline="30000" dirty="0">
                <a:latin typeface="Comic Sans MS" panose="030F0902030302020204" pitchFamily="66" charset="0"/>
              </a:rPr>
              <a:t>Matthew 12:39 </a:t>
            </a:r>
            <a:r>
              <a:rPr lang="en-US" sz="1600" dirty="0">
                <a:latin typeface="Comic Sans MS" panose="030F0902030302020204" pitchFamily="66" charset="0"/>
              </a:rPr>
              <a:t>... </a:t>
            </a:r>
            <a:r>
              <a:rPr lang="en-US" sz="1600" dirty="0">
                <a:solidFill>
                  <a:srgbClr val="FF0000"/>
                </a:solidFill>
                <a:latin typeface="Comic Sans MS" panose="030F0902030302020204" pitchFamily="66" charset="0"/>
              </a:rPr>
              <a:t>“An evil and adulterous generation seeks for a sign, but no sign will be given to it except the sign of the prophet Jonah.</a:t>
            </a:r>
            <a:r>
              <a:rPr lang="en-US" sz="1600" dirty="0">
                <a:latin typeface="Comic Sans MS" panose="030F0902030302020204" pitchFamily="66" charset="0"/>
              </a:rPr>
              <a:t> </a:t>
            </a:r>
          </a:p>
        </p:txBody>
      </p:sp>
      <p:sp>
        <p:nvSpPr>
          <p:cNvPr id="6" name="TextBox 5">
            <a:extLst>
              <a:ext uri="{FF2B5EF4-FFF2-40B4-BE49-F238E27FC236}">
                <a16:creationId xmlns:a16="http://schemas.microsoft.com/office/drawing/2014/main" id="{E6A9EDB9-E2C6-4A69-A785-850ADC7DE1C8}"/>
              </a:ext>
            </a:extLst>
          </p:cNvPr>
          <p:cNvSpPr txBox="1"/>
          <p:nvPr/>
        </p:nvSpPr>
        <p:spPr>
          <a:xfrm>
            <a:off x="15659" y="3455"/>
            <a:ext cx="892899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Healing</a:t>
            </a:r>
            <a:endParaRPr lang="en-AU" sz="2000" u="sng" dirty="0">
              <a:solidFill>
                <a:srgbClr val="FFFF0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06E739E1-E537-F705-B755-B8B773FC433B}"/>
              </a:ext>
            </a:extLst>
          </p:cNvPr>
          <p:cNvSpPr txBox="1"/>
          <p:nvPr/>
        </p:nvSpPr>
        <p:spPr>
          <a:xfrm>
            <a:off x="107504" y="2360859"/>
            <a:ext cx="8837147" cy="369332"/>
          </a:xfrm>
          <a:prstGeom prst="rect">
            <a:avLst/>
          </a:prstGeom>
          <a:noFill/>
          <a:ln w="12700">
            <a:solidFill>
              <a:schemeClr val="bg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God continues to heal through His Supernatural Power, but not all healing is genuine or Godly</a:t>
            </a:r>
          </a:p>
        </p:txBody>
      </p:sp>
      <p:sp>
        <p:nvSpPr>
          <p:cNvPr id="9" name="TextBox 8">
            <a:extLst>
              <a:ext uri="{FF2B5EF4-FFF2-40B4-BE49-F238E27FC236}">
                <a16:creationId xmlns:a16="http://schemas.microsoft.com/office/drawing/2014/main" id="{46EA8D00-00BE-6A27-707C-58EC1F2AED3D}"/>
              </a:ext>
            </a:extLst>
          </p:cNvPr>
          <p:cNvSpPr txBox="1"/>
          <p:nvPr/>
        </p:nvSpPr>
        <p:spPr>
          <a:xfrm>
            <a:off x="0" y="300910"/>
            <a:ext cx="8755105"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Many Christians dedicate their lives to caring for the sick (an expression of their faith)</a:t>
            </a:r>
          </a:p>
        </p:txBody>
      </p:sp>
      <p:sp>
        <p:nvSpPr>
          <p:cNvPr id="13" name="TextBox 12">
            <a:extLst>
              <a:ext uri="{FF2B5EF4-FFF2-40B4-BE49-F238E27FC236}">
                <a16:creationId xmlns:a16="http://schemas.microsoft.com/office/drawing/2014/main" id="{916C113F-797C-E678-20B2-AFB7B0F115C8}"/>
              </a:ext>
            </a:extLst>
          </p:cNvPr>
          <p:cNvSpPr txBox="1"/>
          <p:nvPr/>
        </p:nvSpPr>
        <p:spPr>
          <a:xfrm>
            <a:off x="44918" y="1492513"/>
            <a:ext cx="6687322"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What does the Bible teach about Miraculous Healing?</a:t>
            </a:r>
          </a:p>
        </p:txBody>
      </p:sp>
      <p:sp>
        <p:nvSpPr>
          <p:cNvPr id="5" name="TextBox 4">
            <a:extLst>
              <a:ext uri="{FF2B5EF4-FFF2-40B4-BE49-F238E27FC236}">
                <a16:creationId xmlns:a16="http://schemas.microsoft.com/office/drawing/2014/main" id="{1BFE18F9-93B6-F2CF-8AE1-7FB9BF81E8CC}"/>
              </a:ext>
            </a:extLst>
          </p:cNvPr>
          <p:cNvSpPr txBox="1"/>
          <p:nvPr/>
        </p:nvSpPr>
        <p:spPr>
          <a:xfrm>
            <a:off x="-2665" y="609178"/>
            <a:ext cx="892899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Miraculous Healing</a:t>
            </a:r>
            <a:endParaRPr lang="en-AU" sz="2000" u="sng" dirty="0">
              <a:solidFill>
                <a:srgbClr val="FFFF00"/>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D09E8CA-3BAB-9D7A-004D-42C2B646928E}"/>
              </a:ext>
            </a:extLst>
          </p:cNvPr>
          <p:cNvSpPr txBox="1"/>
          <p:nvPr/>
        </p:nvSpPr>
        <p:spPr>
          <a:xfrm>
            <a:off x="16525" y="912346"/>
            <a:ext cx="8755105"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 believe miraculous healing faded away with the last of the Apostles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 believe we have healing on demand &amp; lack of faith if not healed</a:t>
            </a:r>
          </a:p>
        </p:txBody>
      </p:sp>
      <p:sp>
        <p:nvSpPr>
          <p:cNvPr id="8" name="TextBox 7">
            <a:extLst>
              <a:ext uri="{FF2B5EF4-FFF2-40B4-BE49-F238E27FC236}">
                <a16:creationId xmlns:a16="http://schemas.microsoft.com/office/drawing/2014/main" id="{472A878E-662E-7A0C-A0F1-4FB28FC97477}"/>
              </a:ext>
            </a:extLst>
          </p:cNvPr>
          <p:cNvSpPr txBox="1"/>
          <p:nvPr/>
        </p:nvSpPr>
        <p:spPr>
          <a:xfrm>
            <a:off x="5509" y="1755136"/>
            <a:ext cx="9138491"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Spiritual gifts will pass away when “that which is perfect has come” (return of Jesus)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Told to watch out for </a:t>
            </a:r>
            <a:r>
              <a:rPr lang="en-AU" u="sng" dirty="0">
                <a:solidFill>
                  <a:schemeClr val="bg1"/>
                </a:solidFill>
                <a:latin typeface="Times New Roman" panose="02020603050405020304" pitchFamily="18" charset="0"/>
                <a:cs typeface="Times New Roman" panose="02020603050405020304" pitchFamily="18" charset="0"/>
              </a:rPr>
              <a:t>false</a:t>
            </a:r>
            <a:r>
              <a:rPr lang="en-AU" dirty="0">
                <a:solidFill>
                  <a:schemeClr val="bg1"/>
                </a:solidFill>
                <a:latin typeface="Times New Roman" panose="02020603050405020304" pitchFamily="18" charset="0"/>
                <a:cs typeface="Times New Roman" panose="02020603050405020304" pitchFamily="18" charset="0"/>
              </a:rPr>
              <a:t> miracle workers, &amp; it will be hard to tell them from Godly miracles</a:t>
            </a:r>
          </a:p>
        </p:txBody>
      </p:sp>
      <p:sp>
        <p:nvSpPr>
          <p:cNvPr id="10" name="TextBox 9">
            <a:extLst>
              <a:ext uri="{FF2B5EF4-FFF2-40B4-BE49-F238E27FC236}">
                <a16:creationId xmlns:a16="http://schemas.microsoft.com/office/drawing/2014/main" id="{CA08DDC9-6A8D-6EF9-FAB5-1393921E2398}"/>
              </a:ext>
            </a:extLst>
          </p:cNvPr>
          <p:cNvSpPr txBox="1"/>
          <p:nvPr/>
        </p:nvSpPr>
        <p:spPr>
          <a:xfrm>
            <a:off x="667371" y="2770470"/>
            <a:ext cx="6687322"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Our God is All-Powerful and what </a:t>
            </a:r>
            <a:r>
              <a:rPr lang="en-AU" b="1" u="sng" dirty="0">
                <a:solidFill>
                  <a:srgbClr val="FFFF00"/>
                </a:solidFill>
                <a:latin typeface="Times New Roman" panose="02020603050405020304" pitchFamily="18" charset="0"/>
                <a:cs typeface="Times New Roman" panose="02020603050405020304" pitchFamily="18" charset="0"/>
              </a:rPr>
              <a:t>He wills</a:t>
            </a:r>
            <a:r>
              <a:rPr lang="en-AU" dirty="0">
                <a:solidFill>
                  <a:srgbClr val="FFFF00"/>
                </a:solidFill>
                <a:latin typeface="Times New Roman" panose="02020603050405020304" pitchFamily="18" charset="0"/>
                <a:cs typeface="Times New Roman" panose="02020603050405020304" pitchFamily="18" charset="0"/>
              </a:rPr>
              <a:t> is done</a:t>
            </a:r>
          </a:p>
        </p:txBody>
      </p:sp>
      <p:sp>
        <p:nvSpPr>
          <p:cNvPr id="11" name="TextBox 10">
            <a:extLst>
              <a:ext uri="{FF2B5EF4-FFF2-40B4-BE49-F238E27FC236}">
                <a16:creationId xmlns:a16="http://schemas.microsoft.com/office/drawing/2014/main" id="{FDCD7D78-08A9-AB41-61FA-86721E180288}"/>
              </a:ext>
            </a:extLst>
          </p:cNvPr>
          <p:cNvSpPr txBox="1"/>
          <p:nvPr/>
        </p:nvSpPr>
        <p:spPr>
          <a:xfrm>
            <a:off x="5509" y="3066143"/>
            <a:ext cx="9138491"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Faithful disciples of Jesus do not chase after miracles (as a sign)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are not God.  We do not claim, declare or ‘speak into being’ any miracle.</a:t>
            </a:r>
          </a:p>
        </p:txBody>
      </p:sp>
    </p:spTree>
    <p:extLst>
      <p:ext uri="{BB962C8B-B14F-4D97-AF65-F5344CB8AC3E}">
        <p14:creationId xmlns:p14="http://schemas.microsoft.com/office/powerpoint/2010/main" val="2612674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 grpId="0" animBg="1"/>
      <p:bldP spid="9" grpId="0"/>
      <p:bldP spid="13" grpId="0"/>
      <p:bldP spid="5" grpId="0"/>
      <p:bldP spid="7" grpId="0" uiExpand="1" build="p"/>
      <p:bldP spid="8" grpId="0" uiExpand="1" build="p"/>
      <p:bldP spid="10" grpId="0"/>
      <p:bldP spid="1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14067" y="2014597"/>
            <a:ext cx="7920880" cy="638380"/>
          </a:xfrm>
          <a:prstGeom prst="rect">
            <a:avLst/>
          </a:prstGeom>
          <a:solidFill>
            <a:schemeClr val="bg1"/>
          </a:solidFill>
          <a:ln w="9525">
            <a:noFill/>
            <a:miter lim="800000"/>
            <a:headEnd/>
            <a:tailEnd/>
          </a:ln>
        </p:spPr>
        <p:txBody>
          <a:bodyPr wrap="square">
            <a:prstTxWarp prst="textNoShape">
              <a:avLst/>
            </a:prstTxWarp>
            <a:spAutoFit/>
          </a:bodyPr>
          <a:lstStyle/>
          <a:p>
            <a:pPr marL="0" marR="0">
              <a:lnSpc>
                <a:spcPct val="115000"/>
              </a:lnSpc>
              <a:spcBef>
                <a:spcPts val="0"/>
              </a:spcBef>
              <a:spcAft>
                <a:spcPts val="1000"/>
              </a:spcAft>
            </a:pPr>
            <a:r>
              <a:rPr lang="en-AU" sz="1600" dirty="0">
                <a:latin typeface="Times New Roman" panose="02020603050405020304" pitchFamily="18" charset="0"/>
                <a:ea typeface="Times New Roman" panose="02020603050405020304" pitchFamily="18" charset="0"/>
              </a:rPr>
              <a:t>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“Lord, if you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will</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you can make me clean.”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And Jesus stretched out his hand and touched him, saying,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will</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be clean.”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And immediately the leprosy left him.</a:t>
            </a:r>
            <a:r>
              <a:rPr lang="en-AU" sz="1600" dirty="0"/>
              <a:t> </a:t>
            </a:r>
            <a:endParaRPr lang="en-US" sz="1600" dirty="0">
              <a:latin typeface="Comic Sans MS" panose="030F0902030302020204" pitchFamily="66" charset="0"/>
            </a:endParaRPr>
          </a:p>
        </p:txBody>
      </p:sp>
      <p:sp>
        <p:nvSpPr>
          <p:cNvPr id="6" name="TextBox 5">
            <a:extLst>
              <a:ext uri="{FF2B5EF4-FFF2-40B4-BE49-F238E27FC236}">
                <a16:creationId xmlns:a16="http://schemas.microsoft.com/office/drawing/2014/main" id="{E6A9EDB9-E2C6-4A69-A785-850ADC7DE1C8}"/>
              </a:ext>
            </a:extLst>
          </p:cNvPr>
          <p:cNvSpPr txBox="1"/>
          <p:nvPr/>
        </p:nvSpPr>
        <p:spPr>
          <a:xfrm>
            <a:off x="-11292" y="1615938"/>
            <a:ext cx="2567068"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Jesus Heals a Leper</a:t>
            </a:r>
            <a:endParaRPr lang="en-AU" sz="2000" b="1" u="sng" dirty="0">
              <a:solidFill>
                <a:srgbClr val="FFFF00"/>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111C6017-22F6-BD0F-6B2B-5CE3C7C12A34}"/>
              </a:ext>
            </a:extLst>
          </p:cNvPr>
          <p:cNvSpPr txBox="1"/>
          <p:nvPr/>
        </p:nvSpPr>
        <p:spPr>
          <a:xfrm>
            <a:off x="2699792" y="40115"/>
            <a:ext cx="4562589" cy="646331"/>
          </a:xfrm>
          <a:prstGeom prst="rect">
            <a:avLst/>
          </a:prstGeom>
          <a:noFill/>
          <a:ln w="12700">
            <a:solidFill>
              <a:schemeClr val="bg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God continues to heal through His Supernatural Power, but not all healing is genuine or Godly</a:t>
            </a:r>
          </a:p>
        </p:txBody>
      </p:sp>
      <p:sp>
        <p:nvSpPr>
          <p:cNvPr id="20" name="TextBox 19">
            <a:extLst>
              <a:ext uri="{FF2B5EF4-FFF2-40B4-BE49-F238E27FC236}">
                <a16:creationId xmlns:a16="http://schemas.microsoft.com/office/drawing/2014/main" id="{F9099765-3D40-8E09-5058-F8AC346E109C}"/>
              </a:ext>
            </a:extLst>
          </p:cNvPr>
          <p:cNvSpPr txBox="1"/>
          <p:nvPr/>
        </p:nvSpPr>
        <p:spPr>
          <a:xfrm>
            <a:off x="-1" y="697218"/>
            <a:ext cx="6687322"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Our God is All-Powerful and what </a:t>
            </a:r>
            <a:r>
              <a:rPr lang="en-AU" b="1" u="sng" dirty="0">
                <a:solidFill>
                  <a:srgbClr val="FFFF00"/>
                </a:solidFill>
                <a:latin typeface="Times New Roman" panose="02020603050405020304" pitchFamily="18" charset="0"/>
                <a:cs typeface="Times New Roman" panose="02020603050405020304" pitchFamily="18" charset="0"/>
              </a:rPr>
              <a:t>He wills</a:t>
            </a:r>
            <a:r>
              <a:rPr lang="en-AU" dirty="0">
                <a:solidFill>
                  <a:srgbClr val="FFFF00"/>
                </a:solidFill>
                <a:latin typeface="Times New Roman" panose="02020603050405020304" pitchFamily="18" charset="0"/>
                <a:cs typeface="Times New Roman" panose="02020603050405020304" pitchFamily="18" charset="0"/>
              </a:rPr>
              <a:t> is done</a:t>
            </a:r>
          </a:p>
        </p:txBody>
      </p:sp>
      <p:sp>
        <p:nvSpPr>
          <p:cNvPr id="21" name="TextBox 20">
            <a:extLst>
              <a:ext uri="{FF2B5EF4-FFF2-40B4-BE49-F238E27FC236}">
                <a16:creationId xmlns:a16="http://schemas.microsoft.com/office/drawing/2014/main" id="{00693897-5745-47E4-F7DF-FD797FDC6574}"/>
              </a:ext>
            </a:extLst>
          </p:cNvPr>
          <p:cNvSpPr txBox="1"/>
          <p:nvPr/>
        </p:nvSpPr>
        <p:spPr>
          <a:xfrm>
            <a:off x="323528" y="978030"/>
            <a:ext cx="9138491"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Faithful disciples of Jesus do not chase after miracles (as a sign)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are not God.  We do not claim, declare or ‘speak into being’ any miracle.</a:t>
            </a:r>
          </a:p>
        </p:txBody>
      </p:sp>
      <p:sp>
        <p:nvSpPr>
          <p:cNvPr id="22" name="TextBox 21">
            <a:extLst>
              <a:ext uri="{FF2B5EF4-FFF2-40B4-BE49-F238E27FC236}">
                <a16:creationId xmlns:a16="http://schemas.microsoft.com/office/drawing/2014/main" id="{8750804B-B2A5-ECE4-DE3E-58A1C0665D0D}"/>
              </a:ext>
            </a:extLst>
          </p:cNvPr>
          <p:cNvSpPr txBox="1"/>
          <p:nvPr/>
        </p:nvSpPr>
        <p:spPr>
          <a:xfrm>
            <a:off x="-1" y="0"/>
            <a:ext cx="8917701"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Miraculous Healing</a:t>
            </a:r>
            <a:endParaRPr lang="en-AU" sz="2000" b="1" u="sng" dirty="0">
              <a:solidFill>
                <a:srgbClr val="FFFF00"/>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F9C8AA17-3573-D07D-9FF6-B2343D2861C8}"/>
              </a:ext>
            </a:extLst>
          </p:cNvPr>
          <p:cNvSpPr txBox="1"/>
          <p:nvPr/>
        </p:nvSpPr>
        <p:spPr>
          <a:xfrm>
            <a:off x="15056" y="2669119"/>
            <a:ext cx="9138491"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will ––  not merely an inclination or a preference –– What  THE   LORD  deems to be.</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everything we ask for in prayer is God’s will.    A Godly prayer:  “Thy will be done”</a:t>
            </a:r>
          </a:p>
        </p:txBody>
      </p:sp>
      <p:sp>
        <p:nvSpPr>
          <p:cNvPr id="24" name="Text Box 4">
            <a:extLst>
              <a:ext uri="{FF2B5EF4-FFF2-40B4-BE49-F238E27FC236}">
                <a16:creationId xmlns:a16="http://schemas.microsoft.com/office/drawing/2014/main" id="{07FF630F-4D87-C153-8DB0-85FFA44B16E1}"/>
              </a:ext>
            </a:extLst>
          </p:cNvPr>
          <p:cNvSpPr txBox="1">
            <a:spLocks noChangeArrowheads="1"/>
          </p:cNvSpPr>
          <p:nvPr/>
        </p:nvSpPr>
        <p:spPr bwMode="auto">
          <a:xfrm>
            <a:off x="1040729" y="3293324"/>
            <a:ext cx="6836240" cy="707694"/>
          </a:xfrm>
          <a:prstGeom prst="rect">
            <a:avLst/>
          </a:prstGeom>
          <a:solidFill>
            <a:schemeClr val="bg1"/>
          </a:solidFill>
          <a:ln w="9525">
            <a:noFill/>
            <a:miter lim="800000"/>
            <a:headEnd/>
            <a:tailEnd/>
          </a:ln>
        </p:spPr>
        <p:txBody>
          <a:bodyPr wrap="square">
            <a:prstTxWarp prst="textNoShape">
              <a:avLst/>
            </a:prstTxWarp>
            <a:spAutoFit/>
          </a:bodyPr>
          <a:lstStyle/>
          <a:p>
            <a:pPr marL="0" marR="0">
              <a:lnSpc>
                <a:spcPct val="115000"/>
              </a:lnSpc>
              <a:spcBef>
                <a:spcPts val="0"/>
              </a:spcBef>
              <a:spcAft>
                <a:spcPts val="1000"/>
              </a:spcAft>
            </a:pPr>
            <a:r>
              <a:rPr lang="en-AU" sz="1600" dirty="0">
                <a:latin typeface="Times New Roman" panose="02020603050405020304" pitchFamily="18" charset="0"/>
                <a:ea typeface="Times New Roman" panose="02020603050405020304" pitchFamily="18" charset="0"/>
              </a:rPr>
              <a:t>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“go and show yourself to the priest, and make an offering for your cleansing, as Moses commanded, for a </a:t>
            </a:r>
            <a:r>
              <a:rPr lang="en-AU" sz="1800" u="sng"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proof</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 to them.”</a:t>
            </a:r>
            <a:r>
              <a:rPr lang="en-AU" sz="1600" dirty="0">
                <a:effectLst/>
              </a:rPr>
              <a:t> </a:t>
            </a:r>
            <a:endParaRPr lang="en-US" sz="1600" dirty="0">
              <a:latin typeface="Comic Sans MS" panose="030F0902030302020204" pitchFamily="66" charset="0"/>
            </a:endParaRPr>
          </a:p>
        </p:txBody>
      </p:sp>
      <p:sp>
        <p:nvSpPr>
          <p:cNvPr id="25" name="TextBox 24">
            <a:extLst>
              <a:ext uri="{FF2B5EF4-FFF2-40B4-BE49-F238E27FC236}">
                <a16:creationId xmlns:a16="http://schemas.microsoft.com/office/drawing/2014/main" id="{54BB8D9E-BF3A-BDE8-315C-93BFB7DF08FC}"/>
              </a:ext>
            </a:extLst>
          </p:cNvPr>
          <p:cNvSpPr txBox="1"/>
          <p:nvPr/>
        </p:nvSpPr>
        <p:spPr>
          <a:xfrm>
            <a:off x="2258457" y="1654787"/>
            <a:ext cx="6871476"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  Proof that Jesus’ healing is genuine.  Proof that Jesus is the Messiah</a:t>
            </a:r>
          </a:p>
        </p:txBody>
      </p:sp>
      <p:sp>
        <p:nvSpPr>
          <p:cNvPr id="26" name="Text Box 4">
            <a:extLst>
              <a:ext uri="{FF2B5EF4-FFF2-40B4-BE49-F238E27FC236}">
                <a16:creationId xmlns:a16="http://schemas.microsoft.com/office/drawing/2014/main" id="{A16C047F-D163-4D17-F4EE-C22EFEF6E048}"/>
              </a:ext>
            </a:extLst>
          </p:cNvPr>
          <p:cNvSpPr txBox="1">
            <a:spLocks noChangeArrowheads="1"/>
          </p:cNvSpPr>
          <p:nvPr/>
        </p:nvSpPr>
        <p:spPr bwMode="auto">
          <a:xfrm>
            <a:off x="238159" y="4096248"/>
            <a:ext cx="7024222" cy="921534"/>
          </a:xfrm>
          <a:prstGeom prst="rect">
            <a:avLst/>
          </a:prstGeom>
          <a:solidFill>
            <a:schemeClr val="bg1"/>
          </a:solidFill>
          <a:ln w="9525">
            <a:noFill/>
            <a:miter lim="800000"/>
            <a:headEnd/>
            <a:tailEnd/>
          </a:ln>
        </p:spPr>
        <p:txBody>
          <a:bodyPr wrap="square">
            <a:prstTxWarp prst="textNoShape">
              <a:avLst/>
            </a:prstTxWarp>
            <a:spAutoFit/>
          </a:bodyPr>
          <a:lstStyle/>
          <a:p>
            <a:pPr marL="0" marR="0">
              <a:lnSpc>
                <a:spcPct val="115000"/>
              </a:lnSpc>
              <a:spcBef>
                <a:spcPts val="0"/>
              </a:spcBef>
              <a:spcAft>
                <a:spcPts val="100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7:22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“Go and tell John what you have seen and heard:  the blind receive their sight, the lame walk,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lepers are cleansed</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and the deaf hear, the dead are raised up, the poor have good news preached to them.</a:t>
            </a:r>
            <a:r>
              <a:rPr lang="en-AU" sz="1600" dirty="0"/>
              <a:t> </a:t>
            </a:r>
            <a:endParaRPr lang="en-US" sz="1600" dirty="0">
              <a:latin typeface="Comic Sans MS" panose="030F0902030302020204" pitchFamily="66" charset="0"/>
            </a:endParaRPr>
          </a:p>
        </p:txBody>
      </p:sp>
      <p:cxnSp>
        <p:nvCxnSpPr>
          <p:cNvPr id="28" name="Straight Connector 27">
            <a:extLst>
              <a:ext uri="{FF2B5EF4-FFF2-40B4-BE49-F238E27FC236}">
                <a16:creationId xmlns:a16="http://schemas.microsoft.com/office/drawing/2014/main" id="{4537480B-9685-5CC3-28A5-01BAB5D47A0B}"/>
              </a:ext>
            </a:extLst>
          </p:cNvPr>
          <p:cNvCxnSpPr/>
          <p:nvPr/>
        </p:nvCxnSpPr>
        <p:spPr>
          <a:xfrm>
            <a:off x="354393" y="1630222"/>
            <a:ext cx="8208912" cy="16494"/>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3835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uiExpand="1" build="p"/>
      <p:bldP spid="24" grpId="0" animBg="1"/>
      <p:bldP spid="25" grpId="0"/>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1242049" y="1991137"/>
            <a:ext cx="6286125" cy="355482"/>
          </a:xfrm>
          <a:prstGeom prst="rect">
            <a:avLst/>
          </a:prstGeom>
          <a:solidFill>
            <a:schemeClr val="bg1"/>
          </a:solidFill>
          <a:ln w="9525">
            <a:noFill/>
            <a:miter lim="800000"/>
            <a:headEnd/>
            <a:tailEnd/>
          </a:ln>
        </p:spPr>
        <p:txBody>
          <a:bodyPr wrap="square">
            <a:prstTxWarp prst="textNoShape">
              <a:avLst/>
            </a:prstTxWarp>
            <a:spAutoFit/>
          </a:bodyPr>
          <a:lstStyle/>
          <a:p>
            <a:pPr marL="0" marR="0">
              <a:lnSpc>
                <a:spcPct val="115000"/>
              </a:lnSpc>
              <a:spcBef>
                <a:spcPts val="0"/>
              </a:spcBef>
              <a:spcAft>
                <a:spcPts val="1000"/>
              </a:spcAft>
            </a:pPr>
            <a:r>
              <a:rPr lang="en-AU" sz="1600" dirty="0">
                <a:latin typeface="Times New Roman" panose="02020603050405020304" pitchFamily="18" charset="0"/>
                <a:ea typeface="Times New Roman" panose="02020603050405020304" pitchFamily="18" charset="0"/>
              </a:rPr>
              <a:t>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“Lord, if you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will</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you can make me clean.”  </a:t>
            </a:r>
            <a:r>
              <a:rPr lang="en-AU" sz="1600" b="1" dirty="0">
                <a:latin typeface="Comic Sans MS" panose="030F0902030302020204" pitchFamily="66" charset="0"/>
                <a:ea typeface="Times New Roman" panose="02020603050405020304" pitchFamily="18" charset="0"/>
                <a:cs typeface="Times New Roman" panose="02020603050405020304" pitchFamily="18" charset="0"/>
              </a:rPr>
              <a:t>....</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will</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be clean.”</a:t>
            </a:r>
            <a:endParaRPr lang="en-US" sz="1600" dirty="0">
              <a:latin typeface="Comic Sans MS" panose="030F0902030302020204" pitchFamily="66" charset="0"/>
            </a:endParaRPr>
          </a:p>
        </p:txBody>
      </p:sp>
      <p:sp>
        <p:nvSpPr>
          <p:cNvPr id="6" name="TextBox 5">
            <a:extLst>
              <a:ext uri="{FF2B5EF4-FFF2-40B4-BE49-F238E27FC236}">
                <a16:creationId xmlns:a16="http://schemas.microsoft.com/office/drawing/2014/main" id="{E6A9EDB9-E2C6-4A69-A785-850ADC7DE1C8}"/>
              </a:ext>
            </a:extLst>
          </p:cNvPr>
          <p:cNvSpPr txBox="1"/>
          <p:nvPr/>
        </p:nvSpPr>
        <p:spPr>
          <a:xfrm>
            <a:off x="-11292" y="1615938"/>
            <a:ext cx="2567068"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Jesus Heals a Leper</a:t>
            </a:r>
            <a:endParaRPr lang="en-AU" sz="2000" b="1" u="sng" dirty="0">
              <a:solidFill>
                <a:srgbClr val="FFFF00"/>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111C6017-22F6-BD0F-6B2B-5CE3C7C12A34}"/>
              </a:ext>
            </a:extLst>
          </p:cNvPr>
          <p:cNvSpPr txBox="1"/>
          <p:nvPr/>
        </p:nvSpPr>
        <p:spPr>
          <a:xfrm>
            <a:off x="2699792" y="40115"/>
            <a:ext cx="4562589" cy="646331"/>
          </a:xfrm>
          <a:prstGeom prst="rect">
            <a:avLst/>
          </a:prstGeom>
          <a:noFill/>
          <a:ln w="12700">
            <a:solidFill>
              <a:schemeClr val="bg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God continues to heal through His Supernatural Power, but not all healing is genuine or Godly</a:t>
            </a:r>
          </a:p>
        </p:txBody>
      </p:sp>
      <p:sp>
        <p:nvSpPr>
          <p:cNvPr id="20" name="TextBox 19">
            <a:extLst>
              <a:ext uri="{FF2B5EF4-FFF2-40B4-BE49-F238E27FC236}">
                <a16:creationId xmlns:a16="http://schemas.microsoft.com/office/drawing/2014/main" id="{F9099765-3D40-8E09-5058-F8AC346E109C}"/>
              </a:ext>
            </a:extLst>
          </p:cNvPr>
          <p:cNvSpPr txBox="1"/>
          <p:nvPr/>
        </p:nvSpPr>
        <p:spPr>
          <a:xfrm>
            <a:off x="-1" y="697218"/>
            <a:ext cx="6687322"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Our God is All-Powerful and what </a:t>
            </a:r>
            <a:r>
              <a:rPr lang="en-AU" b="1" u="sng" dirty="0">
                <a:solidFill>
                  <a:srgbClr val="FFFF00"/>
                </a:solidFill>
                <a:latin typeface="Times New Roman" panose="02020603050405020304" pitchFamily="18" charset="0"/>
                <a:cs typeface="Times New Roman" panose="02020603050405020304" pitchFamily="18" charset="0"/>
              </a:rPr>
              <a:t>He wills</a:t>
            </a:r>
            <a:r>
              <a:rPr lang="en-AU" dirty="0">
                <a:solidFill>
                  <a:srgbClr val="FFFF00"/>
                </a:solidFill>
                <a:latin typeface="Times New Roman" panose="02020603050405020304" pitchFamily="18" charset="0"/>
                <a:cs typeface="Times New Roman" panose="02020603050405020304" pitchFamily="18" charset="0"/>
              </a:rPr>
              <a:t> is done</a:t>
            </a:r>
          </a:p>
        </p:txBody>
      </p:sp>
      <p:sp>
        <p:nvSpPr>
          <p:cNvPr id="21" name="TextBox 20">
            <a:extLst>
              <a:ext uri="{FF2B5EF4-FFF2-40B4-BE49-F238E27FC236}">
                <a16:creationId xmlns:a16="http://schemas.microsoft.com/office/drawing/2014/main" id="{00693897-5745-47E4-F7DF-FD797FDC6574}"/>
              </a:ext>
            </a:extLst>
          </p:cNvPr>
          <p:cNvSpPr txBox="1"/>
          <p:nvPr/>
        </p:nvSpPr>
        <p:spPr>
          <a:xfrm>
            <a:off x="323528" y="978030"/>
            <a:ext cx="9138491"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Faithful disciples of Jesus do not chase after miracles (as a sign)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are not God.  We do not claim, declare or ‘speak into being’ any miracle.</a:t>
            </a:r>
          </a:p>
        </p:txBody>
      </p:sp>
      <p:sp>
        <p:nvSpPr>
          <p:cNvPr id="22" name="TextBox 21">
            <a:extLst>
              <a:ext uri="{FF2B5EF4-FFF2-40B4-BE49-F238E27FC236}">
                <a16:creationId xmlns:a16="http://schemas.microsoft.com/office/drawing/2014/main" id="{8750804B-B2A5-ECE4-DE3E-58A1C0665D0D}"/>
              </a:ext>
            </a:extLst>
          </p:cNvPr>
          <p:cNvSpPr txBox="1"/>
          <p:nvPr/>
        </p:nvSpPr>
        <p:spPr>
          <a:xfrm>
            <a:off x="-1" y="0"/>
            <a:ext cx="8917701"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Miraculous Healing</a:t>
            </a:r>
            <a:endParaRPr lang="en-AU" sz="2000" b="1" u="sng" dirty="0">
              <a:solidFill>
                <a:srgbClr val="FFFF00"/>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F9C8AA17-3573-D07D-9FF6-B2343D2861C8}"/>
              </a:ext>
            </a:extLst>
          </p:cNvPr>
          <p:cNvSpPr txBox="1"/>
          <p:nvPr/>
        </p:nvSpPr>
        <p:spPr>
          <a:xfrm>
            <a:off x="13201" y="2325598"/>
            <a:ext cx="9138491"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will ––  not merely an inclination or a preference –– What  THE   LORD  deems to be.</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everything we ask for in prayer is God’s will.    A Godly prayer:  “Thy will be done”</a:t>
            </a:r>
          </a:p>
        </p:txBody>
      </p:sp>
      <p:sp>
        <p:nvSpPr>
          <p:cNvPr id="25" name="TextBox 24">
            <a:extLst>
              <a:ext uri="{FF2B5EF4-FFF2-40B4-BE49-F238E27FC236}">
                <a16:creationId xmlns:a16="http://schemas.microsoft.com/office/drawing/2014/main" id="{54BB8D9E-BF3A-BDE8-315C-93BFB7DF08FC}"/>
              </a:ext>
            </a:extLst>
          </p:cNvPr>
          <p:cNvSpPr txBox="1"/>
          <p:nvPr/>
        </p:nvSpPr>
        <p:spPr>
          <a:xfrm>
            <a:off x="2258457" y="1654787"/>
            <a:ext cx="6871476"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  Proof that Jesus’ healing is genuine.  Proof that Jesus is the Messiah</a:t>
            </a:r>
          </a:p>
        </p:txBody>
      </p:sp>
      <p:cxnSp>
        <p:nvCxnSpPr>
          <p:cNvPr id="28" name="Straight Connector 27">
            <a:extLst>
              <a:ext uri="{FF2B5EF4-FFF2-40B4-BE49-F238E27FC236}">
                <a16:creationId xmlns:a16="http://schemas.microsoft.com/office/drawing/2014/main" id="{4537480B-9685-5CC3-28A5-01BAB5D47A0B}"/>
              </a:ext>
            </a:extLst>
          </p:cNvPr>
          <p:cNvCxnSpPr/>
          <p:nvPr/>
        </p:nvCxnSpPr>
        <p:spPr>
          <a:xfrm>
            <a:off x="354393" y="1630222"/>
            <a:ext cx="8208912" cy="16494"/>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4DA359BE-AA48-3CEE-61FC-D3E85FB3C58C}"/>
              </a:ext>
            </a:extLst>
          </p:cNvPr>
          <p:cNvCxnSpPr/>
          <p:nvPr/>
        </p:nvCxnSpPr>
        <p:spPr>
          <a:xfrm>
            <a:off x="347030" y="2950248"/>
            <a:ext cx="8208912" cy="16494"/>
          </a:xfrm>
          <a:prstGeom prst="line">
            <a:avLst/>
          </a:prstGeom>
        </p:spPr>
        <p:style>
          <a:lnRef idx="2">
            <a:schemeClr val="accent1"/>
          </a:lnRef>
          <a:fillRef idx="0">
            <a:schemeClr val="accent1"/>
          </a:fillRef>
          <a:effectRef idx="1">
            <a:schemeClr val="accent1"/>
          </a:effectRef>
          <a:fontRef idx="minor">
            <a:schemeClr val="tx1"/>
          </a:fontRef>
        </p:style>
      </p:cxnSp>
      <p:sp>
        <p:nvSpPr>
          <p:cNvPr id="30" name="TextBox 29">
            <a:extLst>
              <a:ext uri="{FF2B5EF4-FFF2-40B4-BE49-F238E27FC236}">
                <a16:creationId xmlns:a16="http://schemas.microsoft.com/office/drawing/2014/main" id="{E501D3C9-EBD1-7CAD-A161-F41FE16F9B8A}"/>
              </a:ext>
            </a:extLst>
          </p:cNvPr>
          <p:cNvSpPr txBox="1"/>
          <p:nvPr/>
        </p:nvSpPr>
        <p:spPr>
          <a:xfrm>
            <a:off x="8887" y="3002066"/>
            <a:ext cx="3481138"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Jesus Heals a Paraplegic</a:t>
            </a:r>
            <a:endParaRPr lang="en-AU" sz="2000" b="1" u="sng" dirty="0">
              <a:solidFill>
                <a:srgbClr val="FFFF00"/>
              </a:solidFill>
              <a:latin typeface="Times New Roman" panose="02020603050405020304" pitchFamily="18" charset="0"/>
              <a:cs typeface="Times New Roman" panose="02020603050405020304" pitchFamily="18" charset="0"/>
            </a:endParaRPr>
          </a:p>
        </p:txBody>
      </p:sp>
      <p:sp>
        <p:nvSpPr>
          <p:cNvPr id="31" name="TextBox 30">
            <a:extLst>
              <a:ext uri="{FF2B5EF4-FFF2-40B4-BE49-F238E27FC236}">
                <a16:creationId xmlns:a16="http://schemas.microsoft.com/office/drawing/2014/main" id="{42B957E3-99C4-6C3C-72C3-4915F7095F2F}"/>
              </a:ext>
            </a:extLst>
          </p:cNvPr>
          <p:cNvSpPr txBox="1"/>
          <p:nvPr/>
        </p:nvSpPr>
        <p:spPr>
          <a:xfrm>
            <a:off x="2822573" y="3002066"/>
            <a:ext cx="6307360" cy="646331"/>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  Proof that Jesus has the authority to forgive Sins</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(something only God can do)</a:t>
            </a:r>
          </a:p>
        </p:txBody>
      </p:sp>
      <p:sp>
        <p:nvSpPr>
          <p:cNvPr id="32" name="TextBox 31">
            <a:extLst>
              <a:ext uri="{FF2B5EF4-FFF2-40B4-BE49-F238E27FC236}">
                <a16:creationId xmlns:a16="http://schemas.microsoft.com/office/drawing/2014/main" id="{80036932-5935-E710-5719-872E21F07538}"/>
              </a:ext>
            </a:extLst>
          </p:cNvPr>
          <p:cNvSpPr txBox="1"/>
          <p:nvPr/>
        </p:nvSpPr>
        <p:spPr>
          <a:xfrm>
            <a:off x="-1469" y="3561485"/>
            <a:ext cx="9138491"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Forgiveness of sins is our greatest need.  More important than physical healing.</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By doing something that only God can do, Jesus proved His authority to forgive sins.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Lord Jesus can free us from all guilt of wrongdoing</a:t>
            </a:r>
          </a:p>
        </p:txBody>
      </p:sp>
      <p:sp>
        <p:nvSpPr>
          <p:cNvPr id="33" name="TextBox 32">
            <a:extLst>
              <a:ext uri="{FF2B5EF4-FFF2-40B4-BE49-F238E27FC236}">
                <a16:creationId xmlns:a16="http://schemas.microsoft.com/office/drawing/2014/main" id="{2C571E10-AD1C-C10C-8233-EE4894E41DFC}"/>
              </a:ext>
            </a:extLst>
          </p:cNvPr>
          <p:cNvSpPr txBox="1"/>
          <p:nvPr/>
        </p:nvSpPr>
        <p:spPr>
          <a:xfrm>
            <a:off x="2051720" y="4484815"/>
            <a:ext cx="7015641" cy="369332"/>
          </a:xfrm>
          <a:prstGeom prst="rect">
            <a:avLst/>
          </a:prstGeom>
          <a:noFill/>
          <a:ln w="12700">
            <a:solidFill>
              <a:schemeClr val="bg1"/>
            </a:solid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The Son of Man  ––  Son of God, born as human, given dominion by God</a:t>
            </a:r>
          </a:p>
        </p:txBody>
      </p:sp>
      <p:cxnSp>
        <p:nvCxnSpPr>
          <p:cNvPr id="34" name="Straight Connector 33">
            <a:extLst>
              <a:ext uri="{FF2B5EF4-FFF2-40B4-BE49-F238E27FC236}">
                <a16:creationId xmlns:a16="http://schemas.microsoft.com/office/drawing/2014/main" id="{C37578B4-FB0B-55BE-D123-9D3CA170AA3B}"/>
              </a:ext>
            </a:extLst>
          </p:cNvPr>
          <p:cNvCxnSpPr/>
          <p:nvPr/>
        </p:nvCxnSpPr>
        <p:spPr>
          <a:xfrm>
            <a:off x="396605" y="4894725"/>
            <a:ext cx="8208912" cy="16494"/>
          </a:xfrm>
          <a:prstGeom prst="line">
            <a:avLst/>
          </a:prstGeom>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A8469E35-44AD-458A-BE3D-D6E96216828F}"/>
              </a:ext>
            </a:extLst>
          </p:cNvPr>
          <p:cNvSpPr txBox="1"/>
          <p:nvPr/>
        </p:nvSpPr>
        <p:spPr>
          <a:xfrm>
            <a:off x="3490025" y="4951985"/>
            <a:ext cx="5037632" cy="646331"/>
          </a:xfrm>
          <a:prstGeom prst="rect">
            <a:avLst/>
          </a:prstGeom>
          <a:noFill/>
          <a:ln>
            <a:noFill/>
          </a:ln>
        </p:spPr>
        <p:txBody>
          <a:bodyPr wrap="square" rtlCol="0">
            <a:spAutoFit/>
          </a:bodyPr>
          <a:lstStyle/>
          <a:p>
            <a:pPr marL="317500" indent="-317500" algn="ctr"/>
            <a:r>
              <a:rPr lang="en-AU" dirty="0">
                <a:solidFill>
                  <a:srgbClr val="FFFF00"/>
                </a:solidFill>
                <a:latin typeface="Times New Roman" panose="02020603050405020304" pitchFamily="18" charset="0"/>
                <a:cs typeface="Times New Roman" panose="02020603050405020304" pitchFamily="18" charset="0"/>
              </a:rPr>
              <a:t>A prayer of faith accepts that God’s will is perfect.</a:t>
            </a:r>
          </a:p>
          <a:p>
            <a:pPr marL="317500" indent="-317500" algn="ctr"/>
            <a:r>
              <a:rPr lang="en-AU" dirty="0">
                <a:solidFill>
                  <a:srgbClr val="FFFF00"/>
                </a:solidFill>
                <a:latin typeface="Times New Roman" panose="02020603050405020304" pitchFamily="18" charset="0"/>
                <a:cs typeface="Times New Roman" panose="02020603050405020304" pitchFamily="18" charset="0"/>
              </a:rPr>
              <a:t>We praise Him when His will is done.</a:t>
            </a:r>
          </a:p>
        </p:txBody>
      </p:sp>
      <p:sp>
        <p:nvSpPr>
          <p:cNvPr id="36" name="TextBox 35">
            <a:extLst>
              <a:ext uri="{FF2B5EF4-FFF2-40B4-BE49-F238E27FC236}">
                <a16:creationId xmlns:a16="http://schemas.microsoft.com/office/drawing/2014/main" id="{ABE8F12B-1293-5CBA-899F-EBDC5695188E}"/>
              </a:ext>
            </a:extLst>
          </p:cNvPr>
          <p:cNvSpPr txBox="1"/>
          <p:nvPr/>
        </p:nvSpPr>
        <p:spPr>
          <a:xfrm>
            <a:off x="3378" y="4907984"/>
            <a:ext cx="3481138"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Healing for the Glory of Jesus</a:t>
            </a:r>
            <a:endParaRPr lang="en-AU" sz="2000" b="1" u="sng"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664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uiExpand="1" build="p"/>
      <p:bldP spid="33" grpId="0" animBg="1"/>
      <p:bldP spid="35" grpId="0"/>
      <p:bldP spid="3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159671</TotalTime>
  <Words>1141</Words>
  <Application>Microsoft Macintosh PowerPoint</Application>
  <PresentationFormat>On-screen Show (16:10)</PresentationFormat>
  <Paragraphs>61</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2476</cp:revision>
  <cp:lastPrinted>2023-05-04T05:58:22Z</cp:lastPrinted>
  <dcterms:created xsi:type="dcterms:W3CDTF">2016-11-04T06:28:01Z</dcterms:created>
  <dcterms:modified xsi:type="dcterms:W3CDTF">2023-05-04T06:03:31Z</dcterms:modified>
</cp:coreProperties>
</file>